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314" r:id="rId4"/>
    <p:sldId id="323" r:id="rId5"/>
    <p:sldId id="324" r:id="rId6"/>
    <p:sldId id="316" r:id="rId7"/>
    <p:sldId id="326" r:id="rId8"/>
    <p:sldId id="327" r:id="rId9"/>
    <p:sldId id="328" r:id="rId10"/>
    <p:sldId id="329" r:id="rId11"/>
    <p:sldId id="325" r:id="rId12"/>
    <p:sldId id="317" r:id="rId13"/>
    <p:sldId id="318" r:id="rId14"/>
    <p:sldId id="321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258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EE"/>
    <a:srgbClr val="FFFFCC"/>
    <a:srgbClr val="FFCC99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6" autoAdjust="0"/>
    <p:restoredTop sz="94624" autoAdjust="0"/>
  </p:normalViewPr>
  <p:slideViewPr>
    <p:cSldViewPr>
      <p:cViewPr varScale="1">
        <p:scale>
          <a:sx n="75" d="100"/>
          <a:sy n="75" d="100"/>
        </p:scale>
        <p:origin x="125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A1F99CF-35C3-43A7-86F1-43201A1D77F7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8F03ADD-8D9E-49E5-9D9D-0DF05CFE20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0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B9BFB-F928-48BF-B2B2-6D10E6F79C76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A08D6-CDF1-4737-80BC-0CA4AD34F1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97D02-BEF6-42EA-A3A3-16419402D449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F3FE1-237B-4EBE-B99D-50505478F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EC9CF-3F05-44A6-96DB-20806AC32E97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A3D5F-F4B0-4E05-A1B4-5C00F0DC5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6EBB1-65FE-4E8C-84AF-525C46DE6DFD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145C-1451-4AF6-84B4-1EF777CE7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ADF15-2337-492C-AEDD-00D9B64BB6F5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32067-5346-4166-93E7-17B55DBE4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B863-65AB-490A-BB95-C583584DF7D2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901A7-4016-4CFC-8068-2DEFFE67E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31FC7-8DC5-4522-8B5A-2EC5964FD409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28903-082E-4EED-B511-00A7E8784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CDEED-9FA7-4045-AF8C-0026E12BC51E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D4E3C-2CFD-40AD-975C-1F49E2789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4CBC-AEDB-42CE-AEE6-8E7E4B3C03DF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DF61B-AB8A-4BD8-A709-4370B1020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95640-D3F2-406D-8DFB-13EFBDA53E45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A7F53-C78F-4964-BB8D-3B93CBA49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4624D-BAB1-4D03-961C-D0576B971BF5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60781-EE29-4A0C-9E48-6B34408C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1C634C-F34F-4D42-8019-F3D2D4D5877C}" type="datetimeFigureOut">
              <a:rPr lang="en-US"/>
              <a:pPr>
                <a:defRPr/>
              </a:pPr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EB081-F196-4C9F-8493-CD29E38875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8.png"/><Relationship Id="rId7" Type="http://schemas.openxmlformats.org/officeDocument/2006/relationships/image" Target="../media/image19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3"/>
          <a:srcRect l="833" t="10988"/>
          <a:stretch>
            <a:fillRect/>
          </a:stretch>
        </p:blipFill>
        <p:spPr bwMode="auto">
          <a:xfrm>
            <a:off x="0" y="1444625"/>
            <a:ext cx="91440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3"/>
          <p:cNvSpPr>
            <a:spLocks noChangeArrowheads="1"/>
          </p:cNvSpPr>
          <p:nvPr/>
        </p:nvSpPr>
        <p:spPr bwMode="auto">
          <a:xfrm>
            <a:off x="0" y="2133600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Structure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Tree Cont.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pic>
        <p:nvPicPr>
          <p:cNvPr id="8" name="Picture 2" descr="C:\Users\Jasim\Desktop\logo_uoit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2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34200" y="0"/>
            <a:ext cx="22098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15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88449"/>
            <a:ext cx="434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Lecturer: </a:t>
            </a:r>
            <a:r>
              <a:rPr lang="en-MY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Alaa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Ahmed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Abbood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MY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 10.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 2</a:t>
            </a:r>
            <a:r>
              <a:rPr lang="en-MY" sz="1400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Time: </a:t>
            </a:r>
            <a:r>
              <a:rPr lang="en-MY" sz="1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12:30-2:30 </a:t>
            </a:r>
            <a:endParaRPr lang="en-MY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Department:  Businesses Information Technology (BIT)</a:t>
            </a:r>
          </a:p>
        </p:txBody>
      </p:sp>
      <p:pic>
        <p:nvPicPr>
          <p:cNvPr id="1026" name="Picture 2" descr="C:\Users\atheer.akram\Desktop\downloa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67600" y="0"/>
            <a:ext cx="1676400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</a:t>
            </a:r>
            <a:r>
              <a:rPr lang="en-GB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post-order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traversal of a nonempty binary tree is defined as follows: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left sub-tree in post-order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right sub-tree in post-order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Visit the root node</a:t>
            </a:r>
          </a:p>
          <a:p>
            <a:pPr marL="0" indent="0">
              <a:buNone/>
            </a:pPr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in-order traversal output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given tree is</a:t>
            </a:r>
          </a:p>
          <a:p>
            <a:pPr marL="0" indent="0">
              <a:buNone/>
            </a:pPr>
            <a:r>
              <a:rPr lang="en-GB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I D E B F G C A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Post-order traversal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8CFF5C-30FA-4B46-9AF4-FD424702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623733"/>
            <a:ext cx="3810000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7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Arithmetic Expression Tree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associated with an arithmetic expression</a:t>
            </a:r>
          </a:p>
          <a:p>
            <a:pPr lvl="2" algn="just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nodes: operators</a:t>
            </a:r>
          </a:p>
          <a:p>
            <a:pPr lvl="2" algn="just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nodes: operands</a:t>
            </a: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arithmetic expression tree for the expression </a:t>
            </a:r>
          </a:p>
          <a:p>
            <a:pPr marL="365760" lvl="1" indent="0" algn="just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(2 * (a - 1) + (3 * b))</a:t>
            </a:r>
          </a:p>
          <a:p>
            <a:pPr marL="365760" lvl="1" indent="0" algn="just">
              <a:buNone/>
            </a:pPr>
            <a:endParaRPr lang="en-GB" altLang="en-US" sz="2400" dirty="0"/>
          </a:p>
          <a:p>
            <a:pPr lvl="1" algn="just"/>
            <a:endParaRPr lang="en-GB" altLang="en-US" sz="2400" dirty="0"/>
          </a:p>
          <a:p>
            <a:pPr lvl="1" algn="just"/>
            <a:endParaRPr lang="en-GB" altLang="en-US" sz="2400" dirty="0"/>
          </a:p>
        </p:txBody>
      </p:sp>
      <p:grpSp>
        <p:nvGrpSpPr>
          <p:cNvPr id="74" name="Group 4"/>
          <p:cNvGrpSpPr>
            <a:grpSpLocks/>
          </p:cNvGrpSpPr>
          <p:nvPr/>
        </p:nvGrpSpPr>
        <p:grpSpPr bwMode="auto">
          <a:xfrm>
            <a:off x="3015208" y="4038600"/>
            <a:ext cx="3429000" cy="2286000"/>
            <a:chOff x="2928" y="2256"/>
            <a:chExt cx="2160" cy="1440"/>
          </a:xfrm>
        </p:grpSpPr>
        <p:sp>
          <p:nvSpPr>
            <p:cNvPr id="75" name="Oval 5"/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 anchorCtr="1"/>
            <a:lstStyle/>
            <a:p>
              <a:pPr algn="ctr"/>
              <a:r>
                <a:rPr lang="en-US" altLang="en-US">
                  <a:latin typeface="Symbol" pitchFamily="18" charset="2"/>
                </a:rPr>
                <a:t>+</a:t>
              </a: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 anchorCtr="1"/>
            <a:lstStyle/>
            <a:p>
              <a:pPr algn="ctr"/>
              <a:r>
                <a:rPr lang="en-US" altLang="en-US">
                  <a:latin typeface="Symbol" pitchFamily="18" charset="2"/>
                  <a:sym typeface="Symbol" pitchFamily="18" charset="2"/>
                </a:rPr>
                <a:t></a:t>
              </a:r>
            </a:p>
          </p:txBody>
        </p:sp>
        <p:sp>
          <p:nvSpPr>
            <p:cNvPr id="77" name="Oval 7"/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 anchorCtr="1"/>
            <a:lstStyle/>
            <a:p>
              <a:pPr algn="ctr"/>
              <a:r>
                <a:rPr lang="en-US" altLang="en-US">
                  <a:latin typeface="Symbol" pitchFamily="18" charset="2"/>
                  <a:sym typeface="Symbol" pitchFamily="18" charset="2"/>
                </a:rPr>
                <a:t></a:t>
              </a:r>
              <a:endParaRPr lang="en-US" altLang="en-US">
                <a:latin typeface="Symbol" pitchFamily="18" charset="2"/>
              </a:endParaRPr>
            </a:p>
          </p:txBody>
        </p:sp>
        <p:sp>
          <p:nvSpPr>
            <p:cNvPr id="78" name="Oval 8"/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anchor="ctr" anchorCtr="1"/>
            <a:lstStyle/>
            <a:p>
              <a:pPr algn="ctr"/>
              <a:r>
                <a:rPr lang="en-US" altLang="en-US">
                  <a:latin typeface="Symbol" pitchFamily="18" charset="2"/>
                </a:rPr>
                <a:t>-</a:t>
              </a:r>
            </a:p>
          </p:txBody>
        </p:sp>
        <p:sp>
          <p:nvSpPr>
            <p:cNvPr id="79" name="Rectangle 9"/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ahoma" pitchFamily="34" charset="0"/>
                </a:rPr>
                <a:t>2</a:t>
              </a:r>
            </a:p>
          </p:txBody>
        </p:sp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ahoma" pitchFamily="34" charset="0"/>
                </a:rPr>
                <a:t>a</a:t>
              </a:r>
            </a:p>
          </p:txBody>
        </p:sp>
        <p:sp>
          <p:nvSpPr>
            <p:cNvPr id="81" name="Rectangle 11"/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ahoma" pitchFamily="34" charset="0"/>
                </a:rPr>
                <a:t>1</a:t>
              </a:r>
            </a:p>
          </p:txBody>
        </p:sp>
        <p:sp>
          <p:nvSpPr>
            <p:cNvPr id="82" name="Rectangle 12"/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ahoma" pitchFamily="34" charset="0"/>
                </a:rPr>
                <a:t>3</a:t>
              </a:r>
            </a:p>
          </p:txBody>
        </p:sp>
        <p:sp>
          <p:nvSpPr>
            <p:cNvPr id="83" name="Rectangle 13"/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>
                  <a:latin typeface="Tahoma" pitchFamily="34" charset="0"/>
                </a:rPr>
                <a:t>b</a:t>
              </a:r>
            </a:p>
          </p:txBody>
        </p:sp>
        <p:cxnSp>
          <p:nvCxnSpPr>
            <p:cNvPr id="84" name="AutoShape 14"/>
            <p:cNvCxnSpPr>
              <a:cxnSpLocks noChangeShapeType="1"/>
              <a:stCxn id="75" idx="3"/>
              <a:endCxn id="77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AutoShape 15"/>
            <p:cNvCxnSpPr>
              <a:cxnSpLocks noChangeShapeType="1"/>
              <a:stCxn id="76" idx="1"/>
              <a:endCxn id="75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AutoShape 16"/>
            <p:cNvCxnSpPr>
              <a:cxnSpLocks noChangeShapeType="1"/>
              <a:stCxn id="83" idx="0"/>
              <a:endCxn id="76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AutoShape 17"/>
            <p:cNvCxnSpPr>
              <a:cxnSpLocks noChangeShapeType="1"/>
              <a:stCxn id="82" idx="0"/>
              <a:endCxn id="76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AutoShape 18"/>
            <p:cNvCxnSpPr>
              <a:cxnSpLocks noChangeShapeType="1"/>
              <a:stCxn id="81" idx="0"/>
              <a:endCxn id="78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AutoShape 19"/>
            <p:cNvCxnSpPr>
              <a:cxnSpLocks noChangeShapeType="1"/>
              <a:stCxn id="80" idx="0"/>
              <a:endCxn id="78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AutoShape 20"/>
            <p:cNvCxnSpPr>
              <a:cxnSpLocks noChangeShapeType="1"/>
              <a:stCxn id="79" idx="0"/>
              <a:endCxn id="77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AutoShape 21"/>
            <p:cNvCxnSpPr>
              <a:cxnSpLocks noChangeShapeType="1"/>
              <a:stCxn id="78" idx="1"/>
              <a:endCxn id="77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applications used by binary tree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6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6002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Decision Tree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tree associated with a decision process</a:t>
            </a:r>
          </a:p>
          <a:p>
            <a:pPr lvl="2" algn="just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nodes: questions with yes/no answer</a:t>
            </a:r>
          </a:p>
          <a:p>
            <a:pPr lvl="2" algn="just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nodes: decisions</a:t>
            </a: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dining decision</a:t>
            </a:r>
          </a:p>
          <a:p>
            <a:pPr marL="365760" lvl="1" indent="0" algn="just">
              <a:buNone/>
            </a:pPr>
            <a:r>
              <a:rPr lang="en-GB" altLang="en-US" sz="2400" dirty="0"/>
              <a:t>			</a:t>
            </a:r>
          </a:p>
          <a:p>
            <a:pPr lvl="1" algn="just"/>
            <a:endParaRPr lang="en-GB" altLang="en-US" sz="2400" dirty="0"/>
          </a:p>
          <a:p>
            <a:pPr lvl="1" algn="just"/>
            <a:endParaRPr lang="en-GB" alt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31640" y="4077072"/>
            <a:ext cx="7344816" cy="2518291"/>
            <a:chOff x="1672396" y="3557588"/>
            <a:chExt cx="6692496" cy="2518291"/>
          </a:xfrm>
        </p:grpSpPr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3273425" y="3557588"/>
              <a:ext cx="2689225" cy="51752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>
                  <a:latin typeface="Tahoma" pitchFamily="34" charset="0"/>
                </a:rPr>
                <a:t>Want a fast meal?</a:t>
              </a: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1821373" y="4642326"/>
              <a:ext cx="2016694" cy="40862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How about drink?</a:t>
              </a:r>
            </a:p>
          </p:txBody>
        </p:sp>
        <p:sp>
          <p:nvSpPr>
            <p:cNvPr id="26" name="AutoShape 6"/>
            <p:cNvSpPr>
              <a:spLocks noChangeArrowheads="1"/>
            </p:cNvSpPr>
            <p:nvPr/>
          </p:nvSpPr>
          <p:spPr bwMode="auto">
            <a:xfrm>
              <a:off x="5232919" y="4642326"/>
              <a:ext cx="2415135" cy="40862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How about shopping?</a:t>
              </a: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1672396" y="5706547"/>
              <a:ext cx="749371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Fruits</a:t>
              </a: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3345748" y="5706547"/>
              <a:ext cx="834845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Coffee</a:t>
              </a:r>
            </a:p>
          </p:txBody>
        </p:sp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4308427" y="5706547"/>
              <a:ext cx="2132058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Drive to City center</a:t>
              </a: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6519514" y="5706547"/>
              <a:ext cx="1845378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en-US" altLang="en-US" dirty="0">
                  <a:latin typeface="Tahoma" pitchFamily="34" charset="0"/>
                </a:rPr>
                <a:t>Continue driving</a:t>
              </a:r>
            </a:p>
          </p:txBody>
        </p:sp>
        <p:cxnSp>
          <p:nvCxnSpPr>
            <p:cNvPr id="31" name="AutoShape 11"/>
            <p:cNvCxnSpPr>
              <a:cxnSpLocks noChangeShapeType="1"/>
              <a:stCxn id="24" idx="2"/>
              <a:endCxn id="25" idx="0"/>
            </p:cNvCxnSpPr>
            <p:nvPr/>
          </p:nvCxnSpPr>
          <p:spPr bwMode="auto">
            <a:xfrm flipH="1">
              <a:off x="2829720" y="4075113"/>
              <a:ext cx="1788318" cy="567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12"/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>
              <a:off x="4618038" y="4075113"/>
              <a:ext cx="1822449" cy="5672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13"/>
            <p:cNvCxnSpPr>
              <a:cxnSpLocks noChangeShapeType="1"/>
              <a:stCxn id="27" idx="0"/>
              <a:endCxn id="25" idx="2"/>
            </p:cNvCxnSpPr>
            <p:nvPr/>
          </p:nvCxnSpPr>
          <p:spPr bwMode="auto">
            <a:xfrm flipV="1">
              <a:off x="2047082" y="5050949"/>
              <a:ext cx="782638" cy="6555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14"/>
            <p:cNvCxnSpPr>
              <a:cxnSpLocks noChangeShapeType="1"/>
              <a:stCxn id="28" idx="0"/>
              <a:endCxn id="25" idx="2"/>
            </p:cNvCxnSpPr>
            <p:nvPr/>
          </p:nvCxnSpPr>
          <p:spPr bwMode="auto">
            <a:xfrm flipH="1" flipV="1">
              <a:off x="2829720" y="5050949"/>
              <a:ext cx="933451" cy="6555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15"/>
            <p:cNvCxnSpPr>
              <a:cxnSpLocks noChangeShapeType="1"/>
              <a:stCxn id="29" idx="0"/>
              <a:endCxn id="26" idx="2"/>
            </p:cNvCxnSpPr>
            <p:nvPr/>
          </p:nvCxnSpPr>
          <p:spPr bwMode="auto">
            <a:xfrm flipV="1">
              <a:off x="5374457" y="5050949"/>
              <a:ext cx="1066030" cy="6555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16"/>
            <p:cNvCxnSpPr>
              <a:cxnSpLocks noChangeShapeType="1"/>
              <a:stCxn id="30" idx="0"/>
              <a:endCxn id="26" idx="2"/>
            </p:cNvCxnSpPr>
            <p:nvPr/>
          </p:nvCxnSpPr>
          <p:spPr bwMode="auto">
            <a:xfrm flipH="1" flipV="1">
              <a:off x="6440487" y="5050949"/>
              <a:ext cx="1001716" cy="6555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 Box 17"/>
            <p:cNvSpPr txBox="1">
              <a:spLocks noChangeArrowheads="1"/>
            </p:cNvSpPr>
            <p:nvPr/>
          </p:nvSpPr>
          <p:spPr bwMode="auto">
            <a:xfrm>
              <a:off x="2859088" y="4098925"/>
              <a:ext cx="5762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Yes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5986463" y="4097338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No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752600" y="5181600"/>
              <a:ext cx="5762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Yes</a:t>
              </a:r>
            </a:p>
          </p:txBody>
        </p:sp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3505200" y="5181600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No</a:t>
              </a:r>
            </a:p>
          </p:txBody>
        </p:sp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5105400" y="5181600"/>
              <a:ext cx="5762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Yes</a:t>
              </a:r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7127875" y="5181600"/>
              <a:ext cx="4921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ahoma" pitchFamily="34" charset="0"/>
                </a:rPr>
                <a:t>No</a:t>
              </a:r>
            </a:p>
          </p:txBody>
        </p:sp>
      </p:grpSp>
      <p:pic>
        <p:nvPicPr>
          <p:cNvPr id="43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4E2DB1EE-3118-A040-BBAD-AB072ECA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BDAE2A81-9AAF-B040-8174-9EF75CB3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31D69EFD-9950-5746-BA45-E9632CF54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applications used by binary tree</a:t>
            </a:r>
          </a:p>
        </p:txBody>
      </p:sp>
      <p:pic>
        <p:nvPicPr>
          <p:cNvPr id="46" name="Picture 2" descr="C:\Users\Jasim\Desktop\logo_uoitc.png">
            <a:extLst>
              <a:ext uri="{FF2B5EF4-FFF2-40B4-BE49-F238E27FC236}">
                <a16:creationId xmlns:a16="http://schemas.microsoft.com/office/drawing/2014/main" xmlns="" id="{69EEEE49-BAA0-6D40-A8BA-B3FB3FC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13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95400" y="1600200"/>
            <a:ext cx="7470648" cy="5069160"/>
          </a:xfrm>
        </p:spPr>
        <p:txBody>
          <a:bodyPr>
            <a:normAutofit/>
          </a:bodyPr>
          <a:lstStyle/>
          <a:p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Number of Nodes in a Binary Tree</a:t>
            </a: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number of nodes on depth </a:t>
            </a:r>
            <a:r>
              <a:rPr lang="en-GB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binary tree is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2i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where </a:t>
            </a:r>
            <a:r>
              <a:rPr lang="en-GB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&gt;=0.</a:t>
            </a:r>
          </a:p>
          <a:p>
            <a:pPr lvl="1" algn="just"/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number of nodes in a binary tree of height k is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k+1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k&gt;=0.</a:t>
            </a:r>
          </a:p>
          <a:p>
            <a:pPr marL="365760" lvl="1" indent="0" algn="just">
              <a:buNone/>
            </a:pPr>
            <a:r>
              <a:rPr lang="en-GB" altLang="en-US" sz="2400" dirty="0"/>
              <a:t>			</a:t>
            </a:r>
          </a:p>
          <a:p>
            <a:pPr lvl="1" algn="just"/>
            <a:endParaRPr lang="en-GB" altLang="en-US" sz="2400" dirty="0"/>
          </a:p>
          <a:p>
            <a:pPr lvl="1" algn="just"/>
            <a:endParaRPr lang="en-GB" alt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565128" y="5376440"/>
          <a:ext cx="215900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927100" imgH="431800" progId="Equation.3">
                  <p:embed/>
                </p:oleObj>
              </mc:Choice>
              <mc:Fallback>
                <p:oleObj name="Equation" r:id="rId3" imgW="927100" imgH="4318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128" y="5376440"/>
                        <a:ext cx="2159000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7A4C9C78-51FA-8C4E-AAE6-C8C81BB6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D3C107E6-F836-D74C-8D34-AB8261660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xmlns="" id="{42628F6A-E347-BE44-B7E9-E2B5B8D4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Number of Nodes in a Binary Tree</a:t>
            </a:r>
          </a:p>
        </p:txBody>
      </p:sp>
      <p:pic>
        <p:nvPicPr>
          <p:cNvPr id="12" name="Picture 2" descr="C:\Users\Jasim\Desktop\logo_uoitc.png">
            <a:extLst>
              <a:ext uri="{FF2B5EF4-FFF2-40B4-BE49-F238E27FC236}">
                <a16:creationId xmlns:a16="http://schemas.microsoft.com/office/drawing/2014/main" xmlns="" id="{0C4653ED-B464-A747-A6F0-6B3C101C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59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14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600200"/>
            <a:ext cx="7680198" cy="5069160"/>
          </a:xfrm>
        </p:spPr>
        <p:txBody>
          <a:bodyPr>
            <a:normAutofit/>
          </a:bodyPr>
          <a:lstStyle/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Full Binary Tree</a:t>
            </a:r>
          </a:p>
          <a:p>
            <a:pPr lvl="1" algn="just"/>
            <a:r>
              <a:rPr lang="en-GB" altLang="en-US" sz="2400" dirty="0"/>
              <a:t>A full binary tree of a given height k has </a:t>
            </a:r>
            <a:r>
              <a:rPr lang="en-US" altLang="en-US" sz="2800" dirty="0"/>
              <a:t>2</a:t>
            </a:r>
            <a:r>
              <a:rPr lang="en-US" altLang="en-US" sz="2800" baseline="30000" dirty="0"/>
              <a:t>k+1</a:t>
            </a:r>
            <a:r>
              <a:rPr lang="en-US" altLang="en-US" sz="2800" dirty="0"/>
              <a:t>–1</a:t>
            </a:r>
            <a:r>
              <a:rPr lang="en-GB" altLang="en-US" sz="2400" dirty="0"/>
              <a:t> nodes.</a:t>
            </a:r>
          </a:p>
          <a:p>
            <a:pPr marL="365760" lvl="1" indent="0" algn="just">
              <a:buNone/>
            </a:pPr>
            <a:r>
              <a:rPr lang="en-GB" altLang="en-US" sz="2400" dirty="0"/>
              <a:t>			</a:t>
            </a:r>
          </a:p>
          <a:p>
            <a:pPr lvl="1" algn="just"/>
            <a:endParaRPr lang="en-GB" altLang="en-US" sz="2400" dirty="0"/>
          </a:p>
          <a:p>
            <a:pPr lvl="1" algn="just"/>
            <a:endParaRPr lang="en-GB" altLang="en-US" sz="2400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275928" y="2590799"/>
            <a:ext cx="6324600" cy="3948113"/>
            <a:chOff x="576" y="1488"/>
            <a:chExt cx="3984" cy="2487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576" y="1488"/>
              <a:ext cx="3984" cy="2141"/>
              <a:chOff x="576" y="1488"/>
              <a:chExt cx="3984" cy="2141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864" y="2352"/>
                <a:ext cx="3456" cy="768"/>
                <a:chOff x="768" y="2208"/>
                <a:chExt cx="3456" cy="768"/>
              </a:xfrm>
            </p:grpSpPr>
            <p:sp>
              <p:nvSpPr>
                <p:cNvPr id="57" name="Oval 7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8" name="Oval 8"/>
                <p:cNvSpPr>
                  <a:spLocks noChangeArrowheads="1"/>
                </p:cNvSpPr>
                <p:nvPr/>
              </p:nvSpPr>
              <p:spPr bwMode="auto">
                <a:xfrm>
                  <a:off x="206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9" name="Oval 9"/>
                <p:cNvSpPr>
                  <a:spLocks noChangeArrowheads="1"/>
                </p:cNvSpPr>
                <p:nvPr/>
              </p:nvSpPr>
              <p:spPr bwMode="auto">
                <a:xfrm>
                  <a:off x="3168" y="2688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0" name="Oval 10"/>
                <p:cNvSpPr>
                  <a:spLocks noChangeArrowheads="1"/>
                </p:cNvSpPr>
                <p:nvPr/>
              </p:nvSpPr>
              <p:spPr bwMode="auto">
                <a:xfrm>
                  <a:off x="3984" y="2736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6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12" y="2256"/>
                  <a:ext cx="24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2" name="Line 12"/>
                <p:cNvSpPr>
                  <a:spLocks noChangeShapeType="1"/>
                </p:cNvSpPr>
                <p:nvPr/>
              </p:nvSpPr>
              <p:spPr bwMode="auto">
                <a:xfrm>
                  <a:off x="3744" y="2208"/>
                  <a:ext cx="33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960" y="2208"/>
                  <a:ext cx="528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" name="Line 14"/>
                <p:cNvSpPr>
                  <a:spLocks noChangeShapeType="1"/>
                </p:cNvSpPr>
                <p:nvPr/>
              </p:nvSpPr>
              <p:spPr bwMode="auto">
                <a:xfrm>
                  <a:off x="1728" y="2208"/>
                  <a:ext cx="384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1" name="Group 15"/>
              <p:cNvGrpSpPr>
                <a:grpSpLocks/>
              </p:cNvGrpSpPr>
              <p:nvPr/>
            </p:nvGrpSpPr>
            <p:grpSpPr bwMode="auto">
              <a:xfrm>
                <a:off x="2640" y="1488"/>
                <a:ext cx="240" cy="365"/>
                <a:chOff x="4176" y="1104"/>
                <a:chExt cx="240" cy="365"/>
              </a:xfrm>
            </p:grpSpPr>
            <p:sp>
              <p:nvSpPr>
                <p:cNvPr id="55" name="Oval 16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240" cy="240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176" y="1104"/>
                  <a:ext cx="240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endParaRPr lang="en-US" altLang="en-US" sz="3200">
                    <a:solidFill>
                      <a:schemeClr val="hlink"/>
                    </a:solidFill>
                  </a:endParaRPr>
                </a:p>
              </p:txBody>
            </p:sp>
          </p:grpSp>
          <p:grpSp>
            <p:nvGrpSpPr>
              <p:cNvPr id="12" name="Group 18"/>
              <p:cNvGrpSpPr>
                <a:grpSpLocks/>
              </p:cNvGrpSpPr>
              <p:nvPr/>
            </p:nvGrpSpPr>
            <p:grpSpPr bwMode="auto">
              <a:xfrm>
                <a:off x="1584" y="1680"/>
                <a:ext cx="2256" cy="845"/>
                <a:chOff x="1488" y="1536"/>
                <a:chExt cx="2256" cy="845"/>
              </a:xfrm>
            </p:grpSpPr>
            <p:grpSp>
              <p:nvGrpSpPr>
                <p:cNvPr id="47" name="Group 19"/>
                <p:cNvGrpSpPr>
                  <a:grpSpLocks/>
                </p:cNvGrpSpPr>
                <p:nvPr/>
              </p:nvGrpSpPr>
              <p:grpSpPr bwMode="auto">
                <a:xfrm>
                  <a:off x="3504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53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48" name="Group 22"/>
                <p:cNvGrpSpPr>
                  <a:grpSpLocks/>
                </p:cNvGrpSpPr>
                <p:nvPr/>
              </p:nvGrpSpPr>
              <p:grpSpPr bwMode="auto">
                <a:xfrm>
                  <a:off x="1488" y="2016"/>
                  <a:ext cx="240" cy="365"/>
                  <a:chOff x="4176" y="1104"/>
                  <a:chExt cx="240" cy="365"/>
                </a:xfrm>
              </p:grpSpPr>
              <p:sp>
                <p:nvSpPr>
                  <p:cNvPr id="51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sp>
              <p:nvSpPr>
                <p:cNvPr id="49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680" y="1536"/>
                  <a:ext cx="864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50" name="Line 26"/>
                <p:cNvSpPr>
                  <a:spLocks noChangeShapeType="1"/>
                </p:cNvSpPr>
                <p:nvPr/>
              </p:nvSpPr>
              <p:spPr bwMode="auto">
                <a:xfrm>
                  <a:off x="2736" y="1584"/>
                  <a:ext cx="816" cy="5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3" name="Group 27"/>
              <p:cNvGrpSpPr>
                <a:grpSpLocks/>
              </p:cNvGrpSpPr>
              <p:nvPr/>
            </p:nvGrpSpPr>
            <p:grpSpPr bwMode="auto">
              <a:xfrm>
                <a:off x="576" y="2976"/>
                <a:ext cx="3984" cy="653"/>
                <a:chOff x="480" y="2832"/>
                <a:chExt cx="3984" cy="653"/>
              </a:xfrm>
            </p:grpSpPr>
            <p:grpSp>
              <p:nvGrpSpPr>
                <p:cNvPr id="14" name="Group 28"/>
                <p:cNvGrpSpPr>
                  <a:grpSpLocks/>
                </p:cNvGrpSpPr>
                <p:nvPr/>
              </p:nvGrpSpPr>
              <p:grpSpPr bwMode="auto">
                <a:xfrm>
                  <a:off x="480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45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15" name="Group 31"/>
                <p:cNvGrpSpPr>
                  <a:grpSpLocks/>
                </p:cNvGrpSpPr>
                <p:nvPr/>
              </p:nvGrpSpPr>
              <p:grpSpPr bwMode="auto">
                <a:xfrm>
                  <a:off x="1104" y="3072"/>
                  <a:ext cx="240" cy="365"/>
                  <a:chOff x="4176" y="1104"/>
                  <a:chExt cx="240" cy="365"/>
                </a:xfrm>
              </p:grpSpPr>
              <p:sp>
                <p:nvSpPr>
                  <p:cNvPr id="42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sp>
              <p:nvSpPr>
                <p:cNvPr id="1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672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18" name="Group 36"/>
                <p:cNvGrpSpPr>
                  <a:grpSpLocks/>
                </p:cNvGrpSpPr>
                <p:nvPr/>
              </p:nvGrpSpPr>
              <p:grpSpPr bwMode="auto">
                <a:xfrm>
                  <a:off x="1776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40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19" name="Group 39"/>
                <p:cNvGrpSpPr>
                  <a:grpSpLocks/>
                </p:cNvGrpSpPr>
                <p:nvPr/>
              </p:nvGrpSpPr>
              <p:grpSpPr bwMode="auto">
                <a:xfrm>
                  <a:off x="240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8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sp>
              <p:nvSpPr>
                <p:cNvPr id="2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968" y="292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1" name="Line 43"/>
                <p:cNvSpPr>
                  <a:spLocks noChangeShapeType="1"/>
                </p:cNvSpPr>
                <p:nvPr/>
              </p:nvSpPr>
              <p:spPr bwMode="auto">
                <a:xfrm>
                  <a:off x="2304" y="2880"/>
                  <a:ext cx="192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grpSp>
              <p:nvGrpSpPr>
                <p:cNvPr id="22" name="Group 44"/>
                <p:cNvGrpSpPr>
                  <a:grpSpLocks/>
                </p:cNvGrpSpPr>
                <p:nvPr/>
              </p:nvGrpSpPr>
              <p:grpSpPr bwMode="auto">
                <a:xfrm>
                  <a:off x="2928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6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7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23" name="Group 47"/>
                <p:cNvGrpSpPr>
                  <a:grpSpLocks/>
                </p:cNvGrpSpPr>
                <p:nvPr/>
              </p:nvGrpSpPr>
              <p:grpSpPr bwMode="auto">
                <a:xfrm>
                  <a:off x="3360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24" name="Group 50"/>
                <p:cNvGrpSpPr>
                  <a:grpSpLocks/>
                </p:cNvGrpSpPr>
                <p:nvPr/>
              </p:nvGrpSpPr>
              <p:grpSpPr bwMode="auto">
                <a:xfrm>
                  <a:off x="3792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2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grpSp>
              <p:nvGrpSpPr>
                <p:cNvPr id="25" name="Group 53"/>
                <p:cNvGrpSpPr>
                  <a:grpSpLocks/>
                </p:cNvGrpSpPr>
                <p:nvPr/>
              </p:nvGrpSpPr>
              <p:grpSpPr bwMode="auto">
                <a:xfrm>
                  <a:off x="4224" y="3120"/>
                  <a:ext cx="240" cy="365"/>
                  <a:chOff x="4176" y="1104"/>
                  <a:chExt cx="240" cy="365"/>
                </a:xfrm>
              </p:grpSpPr>
              <p:sp>
                <p:nvSpPr>
                  <p:cNvPr id="30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4176" y="1152"/>
                    <a:ext cx="240" cy="2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1104"/>
                    <a:ext cx="240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endParaRPr lang="en-US" altLang="en-US" sz="3200">
                      <a:solidFill>
                        <a:schemeClr val="hlink"/>
                      </a:solidFill>
                    </a:endParaRPr>
                  </a:p>
                </p:txBody>
              </p:sp>
            </p:grpSp>
            <p:sp>
              <p:nvSpPr>
                <p:cNvPr id="26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072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7" name="Line 57"/>
                <p:cNvSpPr>
                  <a:spLocks noChangeShapeType="1"/>
                </p:cNvSpPr>
                <p:nvPr/>
              </p:nvSpPr>
              <p:spPr bwMode="auto">
                <a:xfrm>
                  <a:off x="3360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8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936" y="2928"/>
                  <a:ext cx="96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9" name="Line 59"/>
                <p:cNvSpPr>
                  <a:spLocks noChangeShapeType="1"/>
                </p:cNvSpPr>
                <p:nvPr/>
              </p:nvSpPr>
              <p:spPr bwMode="auto">
                <a:xfrm>
                  <a:off x="4176" y="2928"/>
                  <a:ext cx="192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9" name="Text Box 60"/>
            <p:cNvSpPr txBox="1">
              <a:spLocks noChangeArrowheads="1"/>
            </p:cNvSpPr>
            <p:nvPr/>
          </p:nvSpPr>
          <p:spPr bwMode="auto">
            <a:xfrm>
              <a:off x="1255" y="3610"/>
              <a:ext cx="288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sz="3200" dirty="0"/>
                <a:t>Height </a:t>
              </a:r>
              <a:r>
                <a:rPr lang="en-US" altLang="en-US" sz="3200" b="1" dirty="0"/>
                <a:t>3</a:t>
              </a:r>
              <a:r>
                <a:rPr lang="en-US" altLang="en-US" sz="3200" dirty="0"/>
                <a:t> full binary tree.</a:t>
              </a:r>
            </a:p>
          </p:txBody>
        </p:sp>
      </p:grpSp>
      <p:pic>
        <p:nvPicPr>
          <p:cNvPr id="6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25DE5E12-6F9F-C146-8624-AC946D7D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AC065B98-8EB5-0142-A999-D746EB13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Rectangle 7">
            <a:extLst>
              <a:ext uri="{FF2B5EF4-FFF2-40B4-BE49-F238E27FC236}">
                <a16:creationId xmlns:a16="http://schemas.microsoft.com/office/drawing/2014/main" xmlns="" id="{B863C302-4423-284D-BB0D-816B3D23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Maximum Number of Nodes in a Binary Tree example </a:t>
            </a:r>
          </a:p>
        </p:txBody>
      </p:sp>
      <p:pic>
        <p:nvPicPr>
          <p:cNvPr id="68" name="Picture 2" descr="C:\Users\Jasim\Desktop\logo_uoitc.png">
            <a:extLst>
              <a:ext uri="{FF2B5EF4-FFF2-40B4-BE49-F238E27FC236}">
                <a16:creationId xmlns:a16="http://schemas.microsoft.com/office/drawing/2014/main" xmlns="" id="{4A27F5A3-9FC0-144A-8F15-1B8BEF5C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7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15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binary search tree (BST) is a binary tree that is either empty or in which every node contains a key (value) and satisfies the following conditions: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keys in the left sub-tree of the root are smaller than the key in the root node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keys in the right sub-tree of the root are greater than the key in the root node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 and right sub-trees of the root are again binary search trees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Binary Search Tree(BST)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2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16</a:t>
            </a:fld>
            <a:endParaRPr kumimoji="0" lang="en-US" dirty="0"/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Binary Search Tree(BST)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811898-2479-2A40-8F17-B4A2C663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1524000"/>
            <a:ext cx="3536950" cy="334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FFE14A2-78A8-5A41-8A6F-938322724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2" y="1152525"/>
            <a:ext cx="4248148" cy="34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3C952C-9E9B-314D-B094-2FD33AEEF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572000"/>
            <a:ext cx="260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3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17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Tree(BST)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binary search tree is basically a binary tree, and therefore it can be traversed in in-order, pre-order and post-order.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If we traverse a binary search tree in in-order and print the identifiers contained in the nodes of the tree, we get a sorted list of identifiers in ascending order.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Binary Search Tree(BST)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9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3164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Following operations can be done in BST: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Search(k, T): Search for key k in the tree T. If k is found in some node of tree then return true otherwise return false.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Insert(k, T): Insert a new node with value k in the info field in the tree T such that the property of BST is maintained.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Delete(k, T):Delete a node with value k in the info field from the tree T such that the property of BST is maintained.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(T), </a:t>
            </a:r>
            <a:r>
              <a:rPr lang="en-GB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FindMax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(T): Find minimum and maximum element from the given nonempty BST.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Operations on Binary Search Tree (BST)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5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19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31640"/>
            <a:ext cx="7680198" cy="3011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Compare the target value with the element in the root node</a:t>
            </a:r>
          </a:p>
          <a:p>
            <a:pPr>
              <a:buFont typeface="Wingdings" pitchFamily="2" charset="2"/>
              <a:buChar char="ü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 target value is equal, the search is successful.</a:t>
            </a:r>
          </a:p>
          <a:p>
            <a:pPr>
              <a:buFont typeface="Wingdings" pitchFamily="2" charset="2"/>
              <a:buChar char="ü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target value is less, search the left subtree.</a:t>
            </a:r>
          </a:p>
          <a:p>
            <a:pPr>
              <a:buFont typeface="Wingdings" pitchFamily="2" charset="2"/>
              <a:buChar char="ü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target value is greater, search the right subtree.</a:t>
            </a:r>
          </a:p>
          <a:p>
            <a:pPr>
              <a:buFont typeface="Wingdings" pitchFamily="2" charset="2"/>
              <a:buChar char="ü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subtree is empty, the search is unsuccessful.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Searching Through The BST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1"/>
          <p:cNvSpPr>
            <a:spLocks noChangeArrowheads="1"/>
          </p:cNvSpPr>
          <p:nvPr/>
        </p:nvSpPr>
        <p:spPr bwMode="auto">
          <a:xfrm>
            <a:off x="990601" y="990600"/>
            <a:ext cx="8153399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Tree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Structure for Binary Trees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Array representation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Linked list representation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Tree traversal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In-order Traversal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Pre-order Traversal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Post-order Traversal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Some applications used by binary tree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Maximum Number of Nodes in a Binary Tree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Binary Search Tree(BST)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Operations on Binary Search Tree (BST)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Search 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Insert </a:t>
            </a:r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20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1331640"/>
            <a:ext cx="7680198" cy="479611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Check, whether value in current node and a new value are equal. </a:t>
            </a:r>
            <a:r>
              <a:rPr lang="en-GB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so, duplicate is found</a:t>
            </a:r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Otherwise,</a:t>
            </a:r>
          </a:p>
          <a:p>
            <a:pPr lvl="1" algn="just">
              <a:buFont typeface="Wingdings" pitchFamily="2" charset="2"/>
              <a:buChar char="§"/>
            </a:pPr>
            <a:r>
              <a:rPr lang="en-GB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new value is less, than the node's value:</a:t>
            </a:r>
          </a:p>
          <a:p>
            <a:pPr lvl="2" algn="just"/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current node has no left child, place for insertion has been found;</a:t>
            </a:r>
          </a:p>
          <a:p>
            <a:pPr lvl="2" algn="just"/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handle the left child with the same algorithm.</a:t>
            </a:r>
          </a:p>
          <a:p>
            <a:pPr lvl="1" algn="just">
              <a:buFont typeface="Wingdings" pitchFamily="2" charset="2"/>
              <a:buChar char="§"/>
            </a:pPr>
            <a:r>
              <a:rPr lang="en-GB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a new value is greater, than the node's value:</a:t>
            </a:r>
          </a:p>
          <a:p>
            <a:pPr lvl="2" algn="just"/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a current node has no right child, place for insertion has been found;</a:t>
            </a:r>
          </a:p>
          <a:p>
            <a:pPr lvl="2" algn="just"/>
            <a:r>
              <a:rPr lang="en-GB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handle the right child with the same algorithm.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Algorithm for insertion in BST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81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21</a:t>
            </a:fld>
            <a:endParaRPr kumimoji="0" lang="en-US" dirty="0"/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5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Algorithm for insertion in BST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ED7269-B973-1342-BDEF-C0F3DEF1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13" y="1393742"/>
            <a:ext cx="2686473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8EDF80B-FD65-1845-B362-DA1ECB11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16" y="1295400"/>
            <a:ext cx="2935484" cy="23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77F995-B809-944F-9730-D4464FEEA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877" y="1295400"/>
            <a:ext cx="315692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1BB6A0-9A20-2040-B3A6-5F875EAC4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833700"/>
            <a:ext cx="3622412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73E47B1-2E89-174F-8482-8B6C26964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221" y="4054368"/>
            <a:ext cx="30375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2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uzisukiman\Desktop\template pp USM\Last page\purple.jpg"/>
          <p:cNvPicPr>
            <a:picLocks noChangeAspect="1" noChangeArrowheads="1"/>
          </p:cNvPicPr>
          <p:nvPr/>
        </p:nvPicPr>
        <p:blipFill>
          <a:blip r:embed="rId2"/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52600" y="2438400"/>
            <a:ext cx="5638800" cy="190500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 </a:t>
            </a:r>
          </a:p>
        </p:txBody>
      </p:sp>
      <p:pic>
        <p:nvPicPr>
          <p:cNvPr id="6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1600"/>
            <a:ext cx="2286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theer.akram\Desktop\downloa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3779" y="76200"/>
            <a:ext cx="2294021" cy="2057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219200" y="1600200"/>
            <a:ext cx="7546848" cy="5069160"/>
          </a:xfrm>
        </p:spPr>
        <p:txBody>
          <a:bodyPr>
            <a:normAutofit/>
          </a:bodyPr>
          <a:lstStyle/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Structure for Binary Trees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altLang="en-US" dirty="0"/>
              <a:t> </a:t>
            </a:r>
            <a:r>
              <a:rPr lang="en-GB" altLang="en-US" dirty="0"/>
              <a:t>Representation  of a binary tree in the memory </a:t>
            </a:r>
          </a:p>
          <a:p>
            <a:pPr lvl="1" algn="just">
              <a:buFont typeface="Wingdings" charset="2"/>
              <a:buChar char="§"/>
            </a:pPr>
            <a:r>
              <a:rPr lang="en-GB" altLang="en-US" dirty="0"/>
              <a:t>Array representation</a:t>
            </a:r>
          </a:p>
          <a:p>
            <a:pPr lvl="1" algn="just">
              <a:buFont typeface="Wingdings" charset="2"/>
              <a:buChar char="§"/>
            </a:pPr>
            <a:r>
              <a:rPr lang="en-GB" altLang="en-US" sz="2400" dirty="0"/>
              <a:t>Linked list representation </a:t>
            </a:r>
          </a:p>
          <a:p>
            <a:pPr lvl="1" algn="just"/>
            <a:endParaRPr lang="en-GB" altLang="en-US" sz="2400" dirty="0"/>
          </a:p>
          <a:p>
            <a:pPr lvl="1" algn="just"/>
            <a:endParaRPr lang="en-GB" altLang="en-US" sz="2400" dirty="0"/>
          </a:p>
        </p:txBody>
      </p:sp>
      <p:pic>
        <p:nvPicPr>
          <p:cNvPr id="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D09FF7-C0AC-A24B-B639-D0A44098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50C3080-C950-5548-B637-095615EE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B4C52E3F-D505-EC4F-89CA-1CADE78A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Structure for Binary Trees</a:t>
            </a:r>
          </a:p>
        </p:txBody>
      </p:sp>
      <p:pic>
        <p:nvPicPr>
          <p:cNvPr id="8" name="Picture 2" descr="C:\Users\Jasim\Desktop\logo_uoitc.png">
            <a:extLst>
              <a:ext uri="{FF2B5EF4-FFF2-40B4-BE49-F238E27FC236}">
                <a16:creationId xmlns:a16="http://schemas.microsoft.com/office/drawing/2014/main" xmlns="" id="{6FFD0B06-372A-0247-87E0-181C470D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1066800"/>
            <a:ext cx="7543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Wingdings" charset="2"/>
              <a:buChar char="Ø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represented by storing each element at the array position corresponding to the number assigned to each node.</a:t>
            </a:r>
          </a:p>
          <a:p>
            <a:pPr marL="742950" lvl="1" indent="-285750" algn="just">
              <a:buFont typeface="Wingdings" charset="2"/>
              <a:buChar char="Ø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binary tree of of height h (Ancestors of a node) required an array of size (2h-1)</a:t>
            </a:r>
          </a:p>
          <a:p>
            <a:pPr marL="742950" lvl="1" indent="-285750" algn="just">
              <a:buFont typeface="Wingdings" charset="2"/>
              <a:buChar char="Ø"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root will store at the first position and search from the lift to right at depth </a:t>
            </a:r>
            <a:r>
              <a:rPr lang="en-GB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895600" y="3886200"/>
            <a:ext cx="3200400" cy="1905000"/>
            <a:chOff x="914400" y="3200400"/>
            <a:chExt cx="3200400" cy="1905000"/>
          </a:xfrm>
        </p:grpSpPr>
        <p:sp>
          <p:nvSpPr>
            <p:cNvPr id="8" name="Oval 7"/>
            <p:cNvSpPr/>
            <p:nvPr/>
          </p:nvSpPr>
          <p:spPr>
            <a:xfrm>
              <a:off x="1981200" y="32004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70</a:t>
              </a:r>
            </a:p>
          </p:txBody>
        </p:sp>
        <p:cxnSp>
          <p:nvCxnSpPr>
            <p:cNvPr id="10" name="Straight Connector 9"/>
            <p:cNvCxnSpPr>
              <a:stCxn id="8" idx="3"/>
              <a:endCxn id="13" idx="7"/>
            </p:cNvCxnSpPr>
            <p:nvPr/>
          </p:nvCxnSpPr>
          <p:spPr>
            <a:xfrm flipH="1">
              <a:off x="1815726" y="3655685"/>
              <a:ext cx="254748" cy="156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590800" y="37338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295400" y="37338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5" name="Straight Connector 14"/>
            <p:cNvCxnSpPr>
              <a:endCxn id="12" idx="1"/>
            </p:cNvCxnSpPr>
            <p:nvPr/>
          </p:nvCxnSpPr>
          <p:spPr>
            <a:xfrm>
              <a:off x="2514600" y="3657600"/>
              <a:ext cx="165474" cy="154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914400" y="45720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752600" y="45720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62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2743200" y="45720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75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505200" y="4572000"/>
              <a:ext cx="609600" cy="533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92</a:t>
              </a:r>
            </a:p>
          </p:txBody>
        </p:sp>
        <p:cxnSp>
          <p:nvCxnSpPr>
            <p:cNvPr id="24" name="Straight Connector 23"/>
            <p:cNvCxnSpPr>
              <a:stCxn id="13" idx="3"/>
            </p:cNvCxnSpPr>
            <p:nvPr/>
          </p:nvCxnSpPr>
          <p:spPr>
            <a:xfrm flipH="1">
              <a:off x="1295400" y="4189085"/>
              <a:ext cx="89274" cy="3867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0"/>
              <a:endCxn id="13" idx="5"/>
            </p:cNvCxnSpPr>
            <p:nvPr/>
          </p:nvCxnSpPr>
          <p:spPr>
            <a:xfrm flipH="1" flipV="1">
              <a:off x="1815726" y="4189085"/>
              <a:ext cx="241674" cy="38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2" idx="4"/>
              <a:endCxn id="22" idx="1"/>
            </p:cNvCxnSpPr>
            <p:nvPr/>
          </p:nvCxnSpPr>
          <p:spPr>
            <a:xfrm flipH="1">
              <a:off x="2832474" y="4267200"/>
              <a:ext cx="63126" cy="3829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3" idx="1"/>
            </p:cNvCxnSpPr>
            <p:nvPr/>
          </p:nvCxnSpPr>
          <p:spPr>
            <a:xfrm flipH="1" flipV="1">
              <a:off x="2895600" y="4271030"/>
              <a:ext cx="698874" cy="3790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73843"/>
              </p:ext>
            </p:extLst>
          </p:nvPr>
        </p:nvGraphicFramePr>
        <p:xfrm>
          <a:off x="2286000" y="6029960"/>
          <a:ext cx="48768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07F8EA46-C6AC-3A45-BC1E-530DAD6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62B5D35A-04A6-7B4A-A607-C483C6B7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ED101095-D9C2-2E48-86BE-DC85A9875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Array representation</a:t>
            </a:r>
          </a:p>
        </p:txBody>
      </p:sp>
      <p:pic>
        <p:nvPicPr>
          <p:cNvPr id="30" name="Picture 2" descr="C:\Users\Jasim\Desktop\logo_uoitc.png">
            <a:extLst>
              <a:ext uri="{FF2B5EF4-FFF2-40B4-BE49-F238E27FC236}">
                <a16:creationId xmlns:a16="http://schemas.microsoft.com/office/drawing/2014/main" xmlns="" id="{B76EEA54-B7DE-B24F-BD87-B3BC7D8D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5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5</a:t>
            </a:fld>
            <a:endParaRPr kumimoji="0"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048000" y="16002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19200" y="25146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724400" y="25146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28600" y="38100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667000" y="38100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76800" y="3810000"/>
          <a:ext cx="1905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934200" y="3810000"/>
          <a:ext cx="1905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4" name="Curved Connector 13"/>
          <p:cNvCxnSpPr>
            <a:endCxn id="7" idx="0"/>
          </p:cNvCxnSpPr>
          <p:nvPr/>
        </p:nvCxnSpPr>
        <p:spPr>
          <a:xfrm rot="10800000" flipV="1">
            <a:off x="2171700" y="1905000"/>
            <a:ext cx="1028700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6" idx="3"/>
            <a:endCxn id="8" idx="0"/>
          </p:cNvCxnSpPr>
          <p:nvPr/>
        </p:nvCxnSpPr>
        <p:spPr>
          <a:xfrm>
            <a:off x="4953000" y="1785620"/>
            <a:ext cx="723900" cy="72898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endCxn id="12" idx="0"/>
          </p:cNvCxnSpPr>
          <p:nvPr/>
        </p:nvCxnSpPr>
        <p:spPr>
          <a:xfrm>
            <a:off x="6629400" y="2743200"/>
            <a:ext cx="1257300" cy="10668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10" idx="0"/>
          </p:cNvCxnSpPr>
          <p:nvPr/>
        </p:nvCxnSpPr>
        <p:spPr>
          <a:xfrm rot="16200000" flipH="1">
            <a:off x="2800350" y="2990850"/>
            <a:ext cx="1143000" cy="4953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H="1">
            <a:off x="4972050" y="3067050"/>
            <a:ext cx="990600" cy="4953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endCxn id="9" idx="0"/>
          </p:cNvCxnSpPr>
          <p:nvPr/>
        </p:nvCxnSpPr>
        <p:spPr>
          <a:xfrm rot="5400000">
            <a:off x="819150" y="3181350"/>
            <a:ext cx="990600" cy="266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F59F1DDD-74DA-534C-A4A6-4BF8B2EF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xmlns="" id="{ECFA711E-838E-4E4E-A28C-A29AC7EAC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Linked list representation </a:t>
            </a:r>
          </a:p>
        </p:txBody>
      </p:sp>
      <p:pic>
        <p:nvPicPr>
          <p:cNvPr id="21" name="Picture 2" descr="C:\Users\Jasim\Desktop\logo_uoitc.png">
            <a:extLst>
              <a:ext uri="{FF2B5EF4-FFF2-40B4-BE49-F238E27FC236}">
                <a16:creationId xmlns:a16="http://schemas.microsoft.com/office/drawing/2014/main" xmlns="" id="{A654196E-C9B9-4A4E-91DF-D4FB2423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4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Traversal is a process to visit all the nodes of a tree and may print their values too.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All nodes are connected via edges (links) we always start from the root (head) node.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are three ways which we use to traverse a tree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In-order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Pre-order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Post-order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Generally we traverse a tree to search or locate given item or key in the tree or to print all the values it contains.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Tree traversal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1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Tree traversal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246253-384C-2943-9145-51402FC38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27"/>
          <a:stretch/>
        </p:blipFill>
        <p:spPr>
          <a:xfrm>
            <a:off x="1244600" y="1447800"/>
            <a:ext cx="7061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pre-order traversal of a nonempty binary tree is defined as follows: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Visit the root node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left sub-tree in pre-order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right sub-tree in pre-order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Pre-order Traversal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B7D096A-6C2E-BF45-AAE8-FBBBEE70B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3581400"/>
            <a:ext cx="5467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0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CA15C064-DD44-4CAC-873E-2D1F54821676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85850" y="990600"/>
            <a:ext cx="7680198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In-order traversal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in-order traversal of a nonempty binary tree is defined as follows: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left sub-tree in in-order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Visit the root node</a:t>
            </a:r>
          </a:p>
          <a:p>
            <a:pPr marL="0" indent="0">
              <a:buNone/>
            </a:pP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Traverse the right sub-tree in in-order</a:t>
            </a:r>
          </a:p>
        </p:txBody>
      </p:sp>
      <p:pic>
        <p:nvPicPr>
          <p:cNvPr id="25" name="Picture 2" descr="C:\Users\fauzisukiman\Desktop\template pp USM\page 2 n seterusnya\Header.jpg">
            <a:extLst>
              <a:ext uri="{FF2B5EF4-FFF2-40B4-BE49-F238E27FC236}">
                <a16:creationId xmlns:a16="http://schemas.microsoft.com/office/drawing/2014/main" xmlns="" id="{519354F5-0BE8-1445-8D3C-EA80906C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 descr="C:\Users\fauzisukiman\Desktop\template pp USM\page 2 n seterusnya\Vertical line.jpg">
            <a:extLst>
              <a:ext uri="{FF2B5EF4-FFF2-40B4-BE49-F238E27FC236}">
                <a16:creationId xmlns:a16="http://schemas.microsoft.com/office/drawing/2014/main" xmlns="" id="{8DC2823C-8F20-0949-A6B1-5D112DC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7">
            <a:extLst>
              <a:ext uri="{FF2B5EF4-FFF2-40B4-BE49-F238E27FC236}">
                <a16:creationId xmlns:a16="http://schemas.microsoft.com/office/drawing/2014/main" xmlns="" id="{B2A105F5-62A9-8342-997D-4CC35F96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In-order traversal</a:t>
            </a:r>
          </a:p>
        </p:txBody>
      </p:sp>
      <p:pic>
        <p:nvPicPr>
          <p:cNvPr id="28" name="Picture 2" descr="C:\Users\Jasim\Desktop\logo_uoitc.png">
            <a:extLst>
              <a:ext uri="{FF2B5EF4-FFF2-40B4-BE49-F238E27FC236}">
                <a16:creationId xmlns:a16="http://schemas.microsoft.com/office/drawing/2014/main" xmlns="" id="{D1FC1275-6AAE-CC4F-B019-C5630131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0E8540-92B2-F545-9256-8BD1E6D78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638390"/>
            <a:ext cx="4876800" cy="27624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AB2F91-166A-C44F-8ACD-7F7BF72B78E0}"/>
              </a:ext>
            </a:extLst>
          </p:cNvPr>
          <p:cNvSpPr/>
          <p:nvPr/>
        </p:nvSpPr>
        <p:spPr>
          <a:xfrm>
            <a:off x="1066800" y="4876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The in-order traversal output</a:t>
            </a:r>
          </a:p>
          <a:p>
            <a:r>
              <a:rPr lang="en-US" dirty="0">
                <a:latin typeface="Helvetica" pitchFamily="2" charset="0"/>
              </a:rPr>
              <a:t>of the given tree is</a:t>
            </a:r>
          </a:p>
          <a:p>
            <a:r>
              <a:rPr lang="en-US" b="1" dirty="0">
                <a:latin typeface="Helvetica" pitchFamily="2" charset="0"/>
              </a:rPr>
              <a:t>H D I B E A F C G</a:t>
            </a:r>
            <a:endParaRPr lang="en-US" b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8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19712</TotalTime>
  <Words>1098</Words>
  <Application>Microsoft Office PowerPoint</Application>
  <PresentationFormat>عرض على الشاشة (3:4)‏</PresentationFormat>
  <Paragraphs>198</Paragraphs>
  <Slides>22</Slides>
  <Notes>0</Notes>
  <HiddenSlides>0</HiddenSlides>
  <MMClips>0</MMClips>
  <ScaleCrop>false</ScaleCrop>
  <HeadingPairs>
    <vt:vector size="8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خوادم OLE مضمنة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32" baseType="lpstr">
      <vt:lpstr>Arial</vt:lpstr>
      <vt:lpstr>Calibri</vt:lpstr>
      <vt:lpstr>Helvetica</vt:lpstr>
      <vt:lpstr>新細明體</vt:lpstr>
      <vt:lpstr>Symbol</vt:lpstr>
      <vt:lpstr>Tahoma</vt:lpstr>
      <vt:lpstr>Times New Roman</vt:lpstr>
      <vt:lpstr>Wingdings</vt:lpstr>
      <vt:lpstr>Office Theme</vt:lpstr>
      <vt:lpstr>Equation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Corporate Edition</dc:creator>
  <cp:lastModifiedBy>DR.Ahmed Saker 2O14</cp:lastModifiedBy>
  <cp:revision>922</cp:revision>
  <dcterms:created xsi:type="dcterms:W3CDTF">2011-03-14T07:23:11Z</dcterms:created>
  <dcterms:modified xsi:type="dcterms:W3CDTF">2022-01-03T22:57:52Z</dcterms:modified>
</cp:coreProperties>
</file>